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476" r:id="rId3"/>
    <p:sldId id="460" r:id="rId4"/>
    <p:sldId id="461" r:id="rId5"/>
    <p:sldId id="448" r:id="rId6"/>
    <p:sldId id="449" r:id="rId7"/>
    <p:sldId id="464" r:id="rId8"/>
    <p:sldId id="463" r:id="rId9"/>
    <p:sldId id="473" r:id="rId10"/>
    <p:sldId id="462" r:id="rId11"/>
    <p:sldId id="450" r:id="rId12"/>
    <p:sldId id="456" r:id="rId13"/>
    <p:sldId id="469" r:id="rId14"/>
    <p:sldId id="453" r:id="rId15"/>
    <p:sldId id="466" r:id="rId16"/>
    <p:sldId id="465" r:id="rId17"/>
    <p:sldId id="470" r:id="rId18"/>
    <p:sldId id="479" r:id="rId19"/>
    <p:sldId id="477" r:id="rId20"/>
    <p:sldId id="478" r:id="rId21"/>
    <p:sldId id="480" r:id="rId22"/>
    <p:sldId id="481" r:id="rId23"/>
    <p:sldId id="455" r:id="rId24"/>
    <p:sldId id="457" r:id="rId25"/>
    <p:sldId id="467" r:id="rId26"/>
    <p:sldId id="468" r:id="rId27"/>
    <p:sldId id="474" r:id="rId28"/>
    <p:sldId id="475" r:id="rId2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EE0000"/>
    <a:srgbClr val="F60000"/>
    <a:srgbClr val="009A46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3" autoAdjust="0"/>
    <p:restoredTop sz="89244" autoAdjust="0"/>
  </p:normalViewPr>
  <p:slideViewPr>
    <p:cSldViewPr>
      <p:cViewPr varScale="1">
        <p:scale>
          <a:sx n="107" d="100"/>
          <a:sy n="107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FC4C-9EE1-4746-A368-724F618FC790}" type="datetimeFigureOut">
              <a:rPr lang="es-PE" smtClean="0"/>
              <a:t>10/17/14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5A63-0F1F-4DC0-ADE0-CC17EBA6F2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08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/>
              <a:t>http://sweetclipart.com/multisite/sweetclipart/files/question_mark_blue.png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noProof="0" dirty="0" smtClean="0"/>
              <a:t>Strategies for larger design changes.</a:t>
            </a:r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baseline="0" dirty="0" smtClean="0"/>
              <a:t>- De manera adicional todas las actividades del </a:t>
            </a:r>
            <a:r>
              <a:rPr lang="es-PE" baseline="0" dirty="0" err="1" smtClean="0"/>
              <a:t>navigator</a:t>
            </a:r>
            <a:r>
              <a:rPr lang="es-PE" baseline="0" dirty="0" smtClean="0"/>
              <a:t> ( aconsejar sobre el siguiente movimiento o jugada)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Manejar las hojas con el inicio y el fin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los test se están ejecutando de manera muy continua (podría ser una regla)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las reglas y roles se están cumpliendo.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0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29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7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1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37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9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0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1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8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1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B568-C05F-482F-9F26-AA302B8892DF}" type="datetimeFigureOut">
              <a:rPr lang="es-ES" smtClean="0"/>
              <a:pPr/>
              <a:t>10/17/14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88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8.jp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9.jp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Relationship Id="rId8" Type="http://schemas.openxmlformats.org/officeDocument/2006/relationships/image" Target="../media/image10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1.jp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12.jpe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13.jpe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14.jpe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6.xml"/><Relationship Id="rId8" Type="http://schemas.openxmlformats.org/officeDocument/2006/relationships/image" Target="../media/image15.png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1" Type="http://schemas.openxmlformats.org/officeDocument/2006/relationships/tags" Target="../tags/tag94.xml"/><Relationship Id="rId2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16.jpg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.jpe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2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3.jpe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4348" y="2132705"/>
            <a:ext cx="7772400" cy="1584327"/>
          </a:xfrm>
        </p:spPr>
        <p:txBody>
          <a:bodyPr>
            <a:normAutofit fontScale="90000"/>
          </a:bodyPr>
          <a:lstStyle/>
          <a:p>
            <a:r>
              <a:rPr lang="es-PE" sz="11500" b="1" dirty="0">
                <a:solidFill>
                  <a:srgbClr val="FF0000"/>
                </a:solidFill>
              </a:rPr>
              <a:t>Refactoring</a:t>
            </a:r>
            <a:r>
              <a:rPr lang="es-PE" sz="5400" b="1" dirty="0" smtClean="0"/>
              <a:t> </a:t>
            </a:r>
            <a:r>
              <a:rPr lang="es-PE" sz="9600" b="1" spc="600" dirty="0" smtClean="0"/>
              <a:t>GOLF</a:t>
            </a:r>
            <a:endParaRPr lang="es-ES" sz="9600" b="1" spc="600" dirty="0"/>
          </a:p>
        </p:txBody>
      </p:sp>
      <p:sp>
        <p:nvSpPr>
          <p:cNvPr id="5" name="2 Subtítulo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93195" y="584153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5072" y="5745450"/>
            <a:ext cx="510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snahider@gmail.com</a:t>
            </a:r>
            <a:endParaRPr lang="en-US" sz="2000" dirty="0">
              <a:solidFill>
                <a:srgbClr val="FFC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 Ganador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610315" y="1668864"/>
            <a:ext cx="7874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El equipo que logre el menor puntaje será el ganador.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Al finalizar el juego, el equipo ganador mostrará como realizó el juego al resto de asistentes.</a:t>
            </a:r>
            <a:endParaRPr lang="es-PE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4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Premios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836712"/>
            <a:ext cx="2952328" cy="5748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628800"/>
            <a:ext cx="2376264" cy="41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8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804" y="13016"/>
            <a:ext cx="9913822" cy="717341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-20748" y="87136"/>
            <a:ext cx="9144000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DEMO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36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282" y="-2112"/>
            <a:ext cx="9717826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1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diversos refactorizaciones tanto simples como complejos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7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representa el dominio de </a:t>
            </a:r>
            <a:r>
              <a:rPr lang="es-PE" sz="4000" dirty="0"/>
              <a:t>una tienda online de bicicletas.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5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juego de 3 hoyos, todos los equipos comenzarán en el </a:t>
            </a:r>
            <a:r>
              <a:rPr lang="es-PE" sz="3200" dirty="0" err="1" smtClean="0"/>
              <a:t>tee</a:t>
            </a:r>
            <a:r>
              <a:rPr lang="es-PE" sz="3200" dirty="0" smtClean="0"/>
              <a:t> y en los siguientes hoyos de manera simultanea.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522920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por hoyo es 12 minutos, al finalizar cada hoyo el mejor equipo mostrará sus resultados.</a:t>
            </a:r>
            <a:endParaRPr lang="es-PE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7609" y="2564904"/>
            <a:ext cx="3306599" cy="257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18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12 minutos por hoyo.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7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/>
          <a:stretch/>
        </p:blipFill>
        <p:spPr>
          <a:xfrm>
            <a:off x="0" y="0"/>
            <a:ext cx="9180512" cy="6885385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 Hole 1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</a:t>
            </a:r>
            <a:r>
              <a:rPr lang="es-PE" sz="4000" dirty="0" smtClean="0"/>
              <a:t>ácticar</a:t>
            </a:r>
            <a:r>
              <a:rPr lang="es-PE" sz="4000" dirty="0" smtClean="0"/>
              <a:t> los ref</a:t>
            </a:r>
            <a:r>
              <a:rPr lang="es-PE" sz="4000" dirty="0" smtClean="0"/>
              <a:t>áctorings Atómicos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6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Objetivos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s-PE" sz="3000" dirty="0" smtClean="0"/>
              <a:t>Aprender </a:t>
            </a:r>
            <a:endParaRPr lang="es-PE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5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9977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Refactorings At</a:t>
            </a:r>
            <a:r>
              <a:rPr lang="es-PE" sz="4800" dirty="0" smtClean="0">
                <a:solidFill>
                  <a:srgbClr val="FF0000"/>
                </a:solidFill>
              </a:rPr>
              <a:t>ómicos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218232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Refactorings base que involucran muy pocas operaciones.</a:t>
            </a:r>
          </a:p>
          <a:p>
            <a:pPr algn="ctr"/>
            <a:endParaRPr lang="es-PE" sz="4000" dirty="0" smtClean="0"/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Rename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Extract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Inline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Move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2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68" y="-47480"/>
            <a:ext cx="9252520" cy="693939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79512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2nd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22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857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 smtClean="0">
                <a:solidFill>
                  <a:schemeClr val="bg1"/>
                </a:solidFill>
              </a:rPr>
              <a:t>3rd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9532" y="5445224"/>
            <a:ext cx="8424936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2nd COURSE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1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diversas estratégicas de refactorización</a:t>
            </a:r>
          </a:p>
          <a:p>
            <a:pPr algn="ctr"/>
            <a:r>
              <a:rPr lang="es-PE" sz="4000" dirty="0" smtClean="0"/>
              <a:t>(</a:t>
            </a:r>
            <a:r>
              <a:rPr lang="es-PE" sz="4000" dirty="0" err="1" smtClean="0"/>
              <a:t>Parallel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 y </a:t>
            </a:r>
            <a:r>
              <a:rPr lang="es-PE" sz="4000" dirty="0" err="1" smtClean="0"/>
              <a:t>Narrowed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)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69269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610951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es de una clase que representa a un </a:t>
            </a:r>
            <a:r>
              <a:rPr lang="es-PE" sz="4000" dirty="0" err="1" smtClean="0"/>
              <a:t>Stack</a:t>
            </a:r>
            <a:r>
              <a:rPr lang="es-PE" sz="4000" dirty="0" smtClean="0"/>
              <a:t> (Pila) </a:t>
            </a:r>
          </a:p>
          <a:p>
            <a:pPr algn="ctr"/>
            <a:endParaRPr lang="es-PE" sz="4000" dirty="0"/>
          </a:p>
          <a:p>
            <a:pPr algn="ctr"/>
            <a:r>
              <a:rPr lang="es-PE" sz="4000" dirty="0" smtClean="0"/>
              <a:t>La meta es reemplazar el </a:t>
            </a:r>
            <a:r>
              <a:rPr lang="es-PE" sz="4000" dirty="0" err="1" smtClean="0"/>
              <a:t>array</a:t>
            </a:r>
            <a:r>
              <a:rPr lang="es-PE" sz="4000" dirty="0" smtClean="0"/>
              <a:t> simple por una clase especializada en el manejo de colecciones.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75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recorrido de un único hoyo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35155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de todo el recorrido es de 18 minutos, al finalizar el tiempo el mejor equipo mostrará sus resultados.</a:t>
            </a:r>
            <a:endParaRPr lang="es-PE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984" y="1628800"/>
            <a:ext cx="3736031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18 minutos para todo el recorrido.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7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err="1" smtClean="0">
                <a:solidFill>
                  <a:srgbClr val="FF0000"/>
                </a:solidFill>
              </a:rPr>
              <a:t>Feedback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3347864" y="1208941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Nadie puede pasar por la puerta sin dejar algún tipo de idea, comentario o </a:t>
            </a:r>
            <a:r>
              <a:rPr lang="es-PE" sz="3200" dirty="0" err="1" smtClean="0"/>
              <a:t>feedkback</a:t>
            </a:r>
            <a:r>
              <a:rPr lang="es-PE" sz="3200" dirty="0" smtClean="0"/>
              <a:t>.</a:t>
            </a:r>
          </a:p>
          <a:p>
            <a:pPr algn="ctr"/>
            <a:endParaRPr lang="es-PE" sz="3200" dirty="0"/>
          </a:p>
          <a:p>
            <a:pPr algn="ctr"/>
            <a:r>
              <a:rPr lang="es-PE" sz="3200" dirty="0" smtClean="0"/>
              <a:t>No importa que sea un problema elemental o una carita feliz, deben poner algo en la puerta.</a:t>
            </a:r>
          </a:p>
        </p:txBody>
      </p:sp>
      <p:pic>
        <p:nvPicPr>
          <p:cNvPr id="4" name="3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0" y="1556792"/>
            <a:ext cx="25400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2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Descripción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000" dirty="0" smtClean="0">
                <a:solidFill>
                  <a:srgbClr val="00823B"/>
                </a:solidFill>
              </a:rPr>
              <a:t>Es un juego en el cual se utilizan ejercicios de refactorización.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Se formarán equipos y a cada uno se le dará un código inicial y uno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De </a:t>
            </a:r>
            <a:r>
              <a:rPr lang="es-PE" sz="3000" dirty="0"/>
              <a:t>manera similar al golf, la meta es utilizar la menor cantidad de movimientos </a:t>
            </a:r>
            <a:r>
              <a:rPr lang="es-PE" sz="3000" dirty="0" smtClean="0"/>
              <a:t>para </a:t>
            </a:r>
            <a:r>
              <a:rPr lang="es-PE" sz="3000" dirty="0"/>
              <a:t>llegar del punto inicial al final. </a:t>
            </a:r>
            <a:endParaRPr lang="es-PE" sz="3000" dirty="0" smtClean="0"/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Las </a:t>
            </a:r>
            <a:r>
              <a:rPr lang="es-PE" sz="3000" dirty="0"/>
              <a:t>mejores soluciones serán presentadas al resto de los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36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</a:t>
            </a:r>
            <a:endParaRPr lang="es-PE" dirty="0">
              <a:solidFill>
                <a:srgbClr val="FF0000"/>
              </a:solidFill>
            </a:endParaRPr>
          </a:p>
        </p:txBody>
      </p:sp>
      <p:grpSp>
        <p:nvGrpSpPr>
          <p:cNvPr id="7" name="6 Grupo"/>
          <p:cNvGrpSpPr/>
          <p:nvPr>
            <p:custDataLst>
              <p:tags r:id="rId3"/>
            </p:custDataLst>
          </p:nvPr>
        </p:nvGrpSpPr>
        <p:grpSpPr>
          <a:xfrm>
            <a:off x="1274399" y="964684"/>
            <a:ext cx="6661905" cy="4387685"/>
            <a:chOff x="1489586" y="980728"/>
            <a:chExt cx="6661905" cy="4387685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489586" y="980728"/>
              <a:ext cx="6661905" cy="43876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5 CuadroTexto"/>
            <p:cNvSpPr txBox="1"/>
            <p:nvPr/>
          </p:nvSpPr>
          <p:spPr>
            <a:xfrm>
              <a:off x="1852257" y="1696006"/>
              <a:ext cx="1240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Player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702744" y="1696006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Caddie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8 CuadroTexto"/>
          <p:cNvSpPr txBox="1"/>
          <p:nvPr>
            <p:custDataLst>
              <p:tags r:id="rId4"/>
            </p:custDataLst>
          </p:nvPr>
        </p:nvSpPr>
        <p:spPr>
          <a:xfrm>
            <a:off x="320877" y="5373216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Cada equipo estará conformado por 2 personas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9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Player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4067944" y="2322746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Realizar las refactorizaciones utilizando el computador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527" y="1124744"/>
            <a:ext cx="370854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Rectángulo"/>
          <p:cNvSpPr/>
          <p:nvPr>
            <p:custDataLst>
              <p:tags r:id="rId5"/>
            </p:custDataLst>
          </p:nvPr>
        </p:nvSpPr>
        <p:spPr>
          <a:xfrm>
            <a:off x="4194212" y="506718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DRIVER</a:t>
            </a:r>
            <a:r>
              <a:rPr lang="es-PE" sz="2800" dirty="0" smtClean="0">
                <a:solidFill>
                  <a:srgbClr val="00823B"/>
                </a:solidFill>
              </a:rPr>
              <a:t> 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Caddie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3953424" y="1052736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Registrar el número de movimientos y penalidades cometidas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Asegurarse que los </a:t>
            </a:r>
            <a:r>
              <a:rPr lang="es-PE" sz="3600" dirty="0" err="1" smtClean="0"/>
              <a:t>tests</a:t>
            </a:r>
            <a:r>
              <a:rPr lang="es-PE" sz="3600" dirty="0" smtClean="0"/>
              <a:t> se ejecuten constantemente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9552" y="980728"/>
            <a:ext cx="3383598" cy="534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Rectángulo"/>
          <p:cNvSpPr/>
          <p:nvPr>
            <p:custDataLst>
              <p:tags r:id="rId5"/>
            </p:custDataLst>
          </p:nvPr>
        </p:nvSpPr>
        <p:spPr>
          <a:xfrm>
            <a:off x="4079692" y="5243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NAVIGATOR </a:t>
            </a:r>
            <a:r>
              <a:rPr lang="es-PE" sz="2800" dirty="0" smtClean="0">
                <a:solidFill>
                  <a:srgbClr val="00823B"/>
                </a:solidFill>
              </a:rPr>
              <a:t>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1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Campo de Juego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851920" y="1109996"/>
            <a:ext cx="5040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Realizaremos 2 juegos diferentes y en cada juego se podrá utilizar C# o Java.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Cada juego tiene un punto de partida (</a:t>
            </a:r>
            <a:r>
              <a:rPr lang="es-PE" sz="3600" dirty="0" err="1" smtClean="0"/>
              <a:t>Tee</a:t>
            </a:r>
            <a:r>
              <a:rPr lang="es-PE" sz="3600" dirty="0" smtClean="0"/>
              <a:t>) y el objetivo es llegar al punto final (</a:t>
            </a:r>
            <a:r>
              <a:rPr lang="es-PE" sz="3600" dirty="0" err="1" smtClean="0"/>
              <a:t>Hole</a:t>
            </a:r>
            <a:r>
              <a:rPr lang="es-PE" sz="3600" dirty="0" smtClean="0"/>
              <a:t>).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55264"/>
            <a:ext cx="3571875" cy="506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41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Equipamiento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203847" y="993506"/>
            <a:ext cx="576064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 smtClean="0"/>
              <a:t>Un IDE de su preferencia. </a:t>
            </a:r>
            <a:br>
              <a:rPr lang="es-PE" sz="3600" dirty="0" smtClean="0"/>
            </a:br>
            <a:r>
              <a:rPr lang="es-PE" sz="2800" dirty="0" smtClean="0"/>
              <a:t>(El código se encuentra en VS2010 y </a:t>
            </a:r>
            <a:r>
              <a:rPr lang="es-PE" sz="2800" dirty="0" smtClean="0"/>
              <a:t>Eclipse)</a:t>
            </a:r>
            <a:endParaRPr lang="es-PE" sz="2800" dirty="0" smtClean="0"/>
          </a:p>
          <a:p>
            <a:pPr marL="439738" indent="-439738" algn="ctr">
              <a:tabLst>
                <a:tab pos="442913" algn="l"/>
              </a:tabLst>
            </a:pPr>
            <a:r>
              <a:rPr lang="es-PE" sz="2800" dirty="0">
                <a:solidFill>
                  <a:srgbClr val="00823B"/>
                </a:solidFill>
              </a:rPr>
              <a:t>*Recomendación*</a:t>
            </a:r>
            <a:br>
              <a:rPr lang="es-PE" sz="2800" dirty="0">
                <a:solidFill>
                  <a:srgbClr val="00823B"/>
                </a:solidFill>
              </a:rPr>
            </a:br>
            <a:r>
              <a:rPr lang="es-PE" sz="2800" dirty="0">
                <a:solidFill>
                  <a:srgbClr val="00823B"/>
                </a:solidFill>
              </a:rPr>
              <a:t>Si usan VS instalar </a:t>
            </a:r>
            <a:r>
              <a:rPr lang="es-PE" sz="2800" dirty="0" err="1" smtClean="0">
                <a:solidFill>
                  <a:srgbClr val="00823B"/>
                </a:solidFill>
              </a:rPr>
              <a:t>Resharper</a:t>
            </a:r>
            <a:endParaRPr lang="es-PE" sz="2800" dirty="0">
              <a:solidFill>
                <a:srgbClr val="00823B"/>
              </a:solidFill>
            </a:endParaRP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2800" dirty="0" smtClean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Una hoja donde anotar los puntajes.</a:t>
            </a: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36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El código </a:t>
            </a:r>
            <a:r>
              <a:rPr lang="es-PE" sz="3600" dirty="0" smtClean="0"/>
              <a:t>de </a:t>
            </a:r>
            <a:r>
              <a:rPr lang="es-PE" sz="3600" dirty="0"/>
              <a:t>cada juego en papel.</a:t>
            </a:r>
          </a:p>
        </p:txBody>
      </p:sp>
      <p:pic>
        <p:nvPicPr>
          <p:cNvPr id="17" name="16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985924"/>
            <a:ext cx="2693786" cy="55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1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Puntaje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879224"/>
            <a:ext cx="87129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500" dirty="0" smtClean="0">
                <a:solidFill>
                  <a:srgbClr val="00823B"/>
                </a:solidFill>
              </a:rPr>
              <a:t>General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</a:t>
            </a:r>
            <a:r>
              <a:rPr lang="es-PE" sz="3500" dirty="0" smtClean="0"/>
              <a:t>Cada refactorización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Copiar + </a:t>
            </a:r>
            <a:r>
              <a:rPr lang="es-PE" sz="3500" dirty="0" smtClean="0"/>
              <a:t>Pegar</a:t>
            </a:r>
          </a:p>
          <a:p>
            <a:r>
              <a:rPr lang="es-PE" sz="3500" dirty="0"/>
              <a:t>+1 </a:t>
            </a:r>
            <a:r>
              <a:rPr lang="es-PE" sz="3500" dirty="0" smtClean="0"/>
              <a:t>Cualquier </a:t>
            </a:r>
            <a:r>
              <a:rPr lang="es-PE" sz="3500" dirty="0" err="1" smtClean="0"/>
              <a:t>shortcut</a:t>
            </a:r>
            <a:r>
              <a:rPr lang="es-PE" sz="3500" dirty="0" smtClean="0"/>
              <a:t> </a:t>
            </a:r>
            <a:r>
              <a:rPr lang="es-PE" sz="3500" dirty="0"/>
              <a:t>de edición </a:t>
            </a:r>
            <a:r>
              <a:rPr lang="es-PE" sz="3500" dirty="0" smtClean="0"/>
              <a:t>código</a:t>
            </a:r>
          </a:p>
          <a:p>
            <a:pPr marL="633413" indent="-633413"/>
            <a:r>
              <a:rPr lang="es-PE" sz="3500" dirty="0" smtClean="0"/>
              <a:t>+</a:t>
            </a:r>
            <a:r>
              <a:rPr lang="es-PE" sz="3500" dirty="0"/>
              <a:t>0 </a:t>
            </a:r>
            <a:r>
              <a:rPr lang="es-PE" sz="3500" dirty="0" smtClean="0"/>
              <a:t>Dar formato o eliminar líneas en blanco</a:t>
            </a:r>
          </a:p>
          <a:p>
            <a:pPr marL="633413" indent="-633413"/>
            <a:r>
              <a:rPr lang="es-PE" sz="3500" dirty="0" smtClean="0"/>
              <a:t>+0 Cambiar el acceso de los métodos o clases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4221088"/>
            <a:ext cx="871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Penalidades</a:t>
            </a:r>
          </a:p>
          <a:p>
            <a:r>
              <a:rPr lang="es-PE" sz="3500" dirty="0"/>
              <a:t>+2 Cada línea modificada </a:t>
            </a:r>
            <a:r>
              <a:rPr lang="es-PE" sz="3500" dirty="0" smtClean="0"/>
              <a:t>manualmente</a:t>
            </a:r>
          </a:p>
          <a:p>
            <a:r>
              <a:rPr lang="es-PE" sz="3500" dirty="0" smtClean="0"/>
              <a:t>x2 Cada cambio mientras </a:t>
            </a:r>
            <a:r>
              <a:rPr lang="es-PE" sz="3500" dirty="0"/>
              <a:t>no </a:t>
            </a:r>
            <a:r>
              <a:rPr lang="es-PE" sz="3500" dirty="0" smtClean="0"/>
              <a:t>compile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Wr3HSZJfLugYrDJ068A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VvCMAYCeCbu18sZOiiT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hQqL9txX1WI3J1OWdG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wchU5s1ECePv26aqRq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2FQ1nCcHgAxzASo6Fh5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PcdOpgbndrq1txqTIPO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gapm2iuGnq7iJ2v1TCe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iWseLkb9ViHIPENzdWw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8zoQFMzf6MYbThmbuQb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jLHM59CRqthcNTPUEpz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JEKwc1sFHhy0fD8THp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bgY3RMHBOfyZrhBBkx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LzaDWZHG1EKRlzgmNrfs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UHttmzcMuRWn131yWAp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DNDbMLI92XAeJ32JFSt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4RC5S8t1OzJU3GPaNr3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NNjYvcVwiQcWJMzGSAG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VriMrcMxMBEvBfJ6iNZ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PZmUu51RrS53OLUCh6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I7X2B6ytEOPMiuY9hrr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3DIKVYXpURJB6RpRTZt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rnsfE6bYvWchebDdguf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ghwgVsZEQ1TX4jkQazv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3Hn6KpxsMBXZmreF3up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I9N5x3OTRxaidPSOIz7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fG4E73kWElduy0UjbxFm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04WSBvw0QEXlYejESuD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O4dpMeMP8Ctq8I8Erin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lSQDv3HCKlxAgSFcJie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Hij0xt5xu6EobHoAx3Q1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Sy6Awd3lvSIiIly8JJ8v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SysfZez5CH00ZixVxuz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tCdVPwLtImaPGrqinHu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ZMFbIT4XzLbaYLl6vRQ7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SXajEAyvRZsKFy7gdPL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yfDZOghJDppRFrYnYLi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aPdUBZCvLe6jwlmKcsx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rSBbxeMU7bha5DBZVm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NNPDIc0KOBXyNb6c5Jv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GohSKmLnQQazD4MxP1L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rzQ0fdZzADN4QbpFoSw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1mGf9L0VwYb2q55mVT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hSswppBdvUlaAVXuKqm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0xx0H6oQJPrw0fV8RqE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d20tmiVNkTOoKudIJloH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4QRPa7RbtB2dYEpvW2jh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mcath1G0Kdg8c9Dcb4C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aLQOcNj5qjvpvCZDA9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HwdmiQ8d6H8A1pCsPTH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DND0cxts5Hta3kAPusX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XDjbaKf15rJiHnNmBav9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gUAA18jSTCdKSqIhEBK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liRZpeHAKPwJqBvl9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DRGCFCULygoc6kTL8sC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Xjra7cOmrzbPOJfIgk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Z3TZR25puoCfT2RGScq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9QRUETUIEzOcAGju7zob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DHUGmN4PJ9Vkjnh7kMg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zQdQzrgezuOpc5bFhk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1jbH1HonHtM4t1OI0JZ2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jzItpLRE465QulQ9Xun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QuX5296ZHq8KfgumaGo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JzHJlvkQhbxXJdvkJIx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K5zFAkH4lRsLoniN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AZvEAh0SdNhYPyJXRckh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dhxgRPWG2pZ4RXDLQKvz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6hs7WrUWqxwLxO2oJvK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vciFpyFbEikJbcn77mO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sGxqE1KUmyP1bgNKSvL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y5qPJr1ZPISEOMzwMSb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27274</TotalTime>
  <Words>840</Words>
  <Application>Microsoft Macintosh PowerPoint</Application>
  <PresentationFormat>On-screen Show (4:3)</PresentationFormat>
  <Paragraphs>158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Refactoring GOLF</vt:lpstr>
      <vt:lpstr>Objetivos</vt:lpstr>
      <vt:lpstr>Descripción</vt:lpstr>
      <vt:lpstr>Equipo</vt:lpstr>
      <vt:lpstr>Player</vt:lpstr>
      <vt:lpstr>Caddie</vt:lpstr>
      <vt:lpstr>Campo de Juego</vt:lpstr>
      <vt:lpstr>Equipamiento</vt:lpstr>
      <vt:lpstr>Puntaje</vt:lpstr>
      <vt:lpstr>Equipo Ganador</vt:lpstr>
      <vt:lpstr>Premios</vt:lpstr>
      <vt:lpstr>DEMO</vt:lpstr>
      <vt:lpstr>1st COURSE</vt:lpstr>
      <vt:lpstr>Objetivo</vt:lpstr>
      <vt:lpstr>Descripción</vt:lpstr>
      <vt:lpstr>Reglas</vt:lpstr>
      <vt:lpstr>Listos Para Comenzar</vt:lpstr>
      <vt:lpstr>1st COURSE</vt:lpstr>
      <vt:lpstr>Objetivo Hole 1</vt:lpstr>
      <vt:lpstr>Refactorings Atómicos</vt:lpstr>
      <vt:lpstr>1st COURSE</vt:lpstr>
      <vt:lpstr>1st COURSE</vt:lpstr>
      <vt:lpstr>2nd COURSE</vt:lpstr>
      <vt:lpstr>Objetivo</vt:lpstr>
      <vt:lpstr>Descripción</vt:lpstr>
      <vt:lpstr>Reglas</vt:lpstr>
      <vt:lpstr>Listos Para Comenzar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Angel Nuñez</cp:lastModifiedBy>
  <cp:revision>823</cp:revision>
  <dcterms:created xsi:type="dcterms:W3CDTF">2010-05-16T05:09:58Z</dcterms:created>
  <dcterms:modified xsi:type="dcterms:W3CDTF">2014-10-20T08:58:43Z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